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35FB8-BA4F-4AAE-BE97-7ED088023D5D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19009-BA32-492E-8F3D-11632F70B6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5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2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11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7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33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1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06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48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194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38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27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52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DB2A-1CDA-472A-AA0B-2B2ADB4AA7E6}" type="datetimeFigureOut">
              <a:rPr lang="fi-FI" smtClean="0"/>
              <a:t>28.9.2014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8440-751A-4BA9-8E84-80DF9F3142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94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helmet.fi/download/noname/%7b7823E6F6-ACB5-4E92-879D-B9213421E792%7d/1785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008" y="116632"/>
            <a:ext cx="8964488" cy="864096"/>
          </a:xfrm>
        </p:spPr>
        <p:txBody>
          <a:bodyPr>
            <a:noAutofit/>
          </a:bodyPr>
          <a:lstStyle/>
          <a:p>
            <a:r>
              <a:rPr lang="fi-FI" sz="3700" b="1" dirty="0" smtClean="0"/>
              <a:t>Kuntalain uudistus ja </a:t>
            </a:r>
            <a:r>
              <a:rPr lang="fi-FI" sz="3700" b="1" dirty="0" smtClean="0">
                <a:solidFill>
                  <a:srgbClr val="FF0000"/>
                </a:solidFill>
              </a:rPr>
              <a:t>osallistuva demokratia</a:t>
            </a:r>
            <a:endParaRPr lang="fi-FI" sz="3700" b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2736304" cy="876300"/>
          </a:xfrm>
        </p:spPr>
        <p:txBody>
          <a:bodyPr>
            <a:normAutofit/>
          </a:bodyPr>
          <a:lstStyle/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Yrjö Hakanen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SKP:n paikallispolitiikan seminaari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28.9.2014 Kirjan talo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upload.wikimedia.org/wikipedia/fi/3/37/%C3%84%C3%A4nioikeusmielenosoi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9" y="1152124"/>
            <a:ext cx="3888432" cy="28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.yle.fi/uutiset/kotimaa/article6543753.ece/ALTERNATES/w960/SOTE+kart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" b="-87"/>
          <a:stretch/>
        </p:blipFill>
        <p:spPr bwMode="auto">
          <a:xfrm>
            <a:off x="5907263" y="3068960"/>
            <a:ext cx="3114448" cy="35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äpylän kirjastoyhdistys - jutt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4545"/>
            <a:ext cx="3077284" cy="17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Luhti\Pictures\demokratia2013_0054_edited-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93" y="1196752"/>
            <a:ext cx="256073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uhti\Desktop\asukastalot_2101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86324"/>
            <a:ext cx="2668729" cy="1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3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/>
              <a:t>Esitys uudeksi kuntalaiksi</a:t>
            </a:r>
            <a:br>
              <a:rPr lang="fi-FI" sz="3600" b="1" dirty="0" smtClean="0"/>
            </a:br>
            <a:endParaRPr lang="fi-FI" sz="1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980728"/>
            <a:ext cx="8280920" cy="568863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b="1" dirty="0" smtClean="0"/>
              <a:t>Kuntavaalit</a:t>
            </a:r>
            <a:r>
              <a:rPr lang="fi-FI" sz="2400" dirty="0" smtClean="0"/>
              <a:t> siirretään huhtikuun 3.viikonloppuun (pääsiäinen poikkeus). Nykyiset valtuustot istuvat 2017 kevään loppuun. Valtuutettujen määrä voi supistua (lakiin vain minimiluku).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/>
              <a:t>K</a:t>
            </a:r>
            <a:r>
              <a:rPr lang="fi-FI" sz="2400" dirty="0" smtClean="0"/>
              <a:t>unnanvaltuustot ”voivat” muodostaa </a:t>
            </a:r>
            <a:r>
              <a:rPr lang="fi-FI" sz="2400" b="1" dirty="0" smtClean="0"/>
              <a:t>lähidemokratiaelimiä</a:t>
            </a:r>
            <a:r>
              <a:rPr lang="fi-FI" sz="2400" dirty="0" smtClean="0"/>
              <a:t>, ottaa käyttöön mm. osallistuvaa budjetointia. Kansanäänestys mahdollinen, mutta ei sitova eikä vaalien yhteydessä.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 smtClean="0"/>
              <a:t>Mahdollisuus palkattuihin luottamushenkilöihin.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 smtClean="0"/>
              <a:t>Sähköisten kokousten mahdollisuus tietyin edellytyksin.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 smtClean="0"/>
              <a:t>Nuorisovaltuusto, vanhusneuvosto, vammaisneuvosto lausuntoja antavina.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 smtClean="0"/>
              <a:t>Otto-oikeus viranhaltijapäätöksiin rajattu kunnanhallitukselle.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 smtClean="0"/>
              <a:t>Lautakuntien muodostaminen joko vain valtuutetuista (valiokunta) tai että puheenjohtajaksi kunnanhallituksen jäsen. 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 smtClean="0"/>
              <a:t>Sidonnaisuuksien ilmoitusvelvoite, mutta vain osalle.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0940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73424" y="130622"/>
            <a:ext cx="6347048" cy="634082"/>
          </a:xfrm>
        </p:spPr>
        <p:txBody>
          <a:bodyPr>
            <a:normAutofit/>
          </a:bodyPr>
          <a:lstStyle/>
          <a:p>
            <a:r>
              <a:rPr lang="fi-FI" sz="2800" b="1" dirty="0" smtClean="0"/>
              <a:t>…. esitys kuntalaiksi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 smtClean="0"/>
              <a:t>Päätöksenteon </a:t>
            </a:r>
            <a:r>
              <a:rPr lang="fi-FI" sz="2400" b="1" dirty="0" smtClean="0"/>
              <a:t>avoimuus voi supistua</a:t>
            </a:r>
            <a:r>
              <a:rPr lang="fi-FI" sz="2400" dirty="0" smtClean="0"/>
              <a:t>: Valtuuston rooli supistuu (lähinnä strateginen johto). Kunnanhallituksen ja lautakuntien kokoukset eivät avoimia. Kunnan liikelaitosten yhtiöittäminen. Päätösvaltaa siirtyy </a:t>
            </a:r>
            <a:r>
              <a:rPr lang="fi-FI" sz="2400" dirty="0" err="1" smtClean="0"/>
              <a:t>sote-kuntayhtymiin</a:t>
            </a:r>
            <a:r>
              <a:rPr lang="fi-FI" sz="2400" dirty="0" smtClean="0"/>
              <a:t>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b="1" dirty="0" smtClean="0"/>
              <a:t>Palvelualoite</a:t>
            </a:r>
            <a:r>
              <a:rPr lang="fi-FI" sz="2400" dirty="0" smtClean="0"/>
              <a:t>, jolla yritykset voivat esittää kilpailuttamisia. 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 smtClean="0"/>
              <a:t>Valtiovarainministeriölle valta päättää </a:t>
            </a:r>
            <a:r>
              <a:rPr lang="fi-FI" sz="2400" b="1" dirty="0" smtClean="0"/>
              <a:t>kuntatalousohjelma</a:t>
            </a:r>
            <a:r>
              <a:rPr lang="fi-FI" sz="2400" dirty="0" smtClean="0"/>
              <a:t>, joka sitoo kunnat karsimaan menoja (eli tekemään tilaa yksityisille markkinoille). Velvoite kattaa alijäämä 4 vuodessa. 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 smtClean="0"/>
              <a:t>Isoin kysymys, joka kuntalain valmistelussa sivuutettu (ja jota ajetaan läpi </a:t>
            </a:r>
            <a:r>
              <a:rPr lang="fi-FI" sz="2400" b="1" dirty="0" err="1" smtClean="0"/>
              <a:t>sote-järjestämislailla</a:t>
            </a:r>
            <a:r>
              <a:rPr lang="fi-FI" sz="2400" dirty="0"/>
              <a:t>)</a:t>
            </a:r>
            <a:r>
              <a:rPr lang="fi-FI" sz="2400" dirty="0" smtClean="0"/>
              <a:t>: Lähes puolet kunnan päätösvallasta ja kunnallisen äänioikeuden sisällöstä siirretään pois asukkaiden valitsemilta edustajilta </a:t>
            </a:r>
            <a:r>
              <a:rPr lang="fi-FI" sz="2400" dirty="0" err="1" smtClean="0"/>
              <a:t>sote-kuntayhtymälle</a:t>
            </a:r>
            <a:r>
              <a:rPr lang="fi-FI" sz="2400" dirty="0" smtClean="0"/>
              <a:t>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400" dirty="0" smtClean="0"/>
              <a:t>Lakiesitys oli lausunnoilla ja tulossa syksyllä eduskuntaan.</a:t>
            </a:r>
            <a:br>
              <a:rPr lang="fi-FI" sz="2400" dirty="0" smtClean="0"/>
            </a:br>
            <a:r>
              <a:rPr lang="fi-FI" sz="1400" dirty="0" smtClean="0"/>
              <a:t>www.vm.fi/vm/fi/04_julkaisut_ja_asiakirjat/03_muut_asiakirjat/20140508Lausun/name.jsp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56930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solidFill>
                  <a:srgbClr val="FF0000"/>
                </a:solidFill>
              </a:rPr>
              <a:t>SKP:n esityksiä kuntalakiin</a:t>
            </a:r>
            <a:r>
              <a:rPr lang="fi-FI" sz="3600" b="1" dirty="0" smtClean="0">
                <a:solidFill>
                  <a:srgbClr val="FF0000"/>
                </a:solidFill>
              </a:rPr>
              <a:t/>
            </a:r>
            <a:br>
              <a:rPr lang="fi-FI" sz="3600" b="1" dirty="0" smtClean="0">
                <a:solidFill>
                  <a:srgbClr val="FF0000"/>
                </a:solidFill>
              </a:rPr>
            </a:br>
            <a:r>
              <a:rPr lang="fi-FI" sz="1600" b="1" i="1" dirty="0" smtClean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fi-FI" sz="1600" i="1" dirty="0" smtClean="0"/>
              <a:t>http://skp.fi/2014-16-9/skp-esittaa-kuntalakiin-velvoitetta-lahidemokratiasta</a:t>
            </a:r>
            <a:endParaRPr lang="fi-FI" sz="3600" b="1" i="1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832648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fi-FI" sz="2300" b="1" dirty="0"/>
              <a:t>P</a:t>
            </a:r>
            <a:r>
              <a:rPr lang="fi-FI" sz="2300" b="1" dirty="0" smtClean="0"/>
              <a:t>erustason </a:t>
            </a:r>
            <a:r>
              <a:rPr lang="fi-FI" sz="2300" b="1" dirty="0" err="1" smtClean="0"/>
              <a:t>sote-palveluissa</a:t>
            </a:r>
            <a:r>
              <a:rPr lang="fi-FI" sz="2300" b="1" dirty="0" smtClean="0"/>
              <a:t> </a:t>
            </a:r>
            <a:r>
              <a:rPr lang="fi-FI" sz="2300" dirty="0" smtClean="0"/>
              <a:t>päätösvalta säilytettävä kunnilla. 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fi-FI" sz="2300" dirty="0"/>
              <a:t>V</a:t>
            </a:r>
            <a:r>
              <a:rPr lang="fi-FI" sz="2300" dirty="0" smtClean="0"/>
              <a:t>aaleilla valittava </a:t>
            </a:r>
            <a:r>
              <a:rPr lang="fi-FI" sz="2300" b="1" dirty="0" smtClean="0"/>
              <a:t>maakuntavaltuusto</a:t>
            </a:r>
            <a:r>
              <a:rPr lang="fi-FI" sz="2300" dirty="0" smtClean="0"/>
              <a:t>, vastaa erikoissairaanhoidosta ja muista laajoista seudullisista asioista.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fi-FI" sz="2300" b="1" dirty="0"/>
              <a:t>L</a:t>
            </a:r>
            <a:r>
              <a:rPr lang="fi-FI" sz="2300" b="1" dirty="0" smtClean="0"/>
              <a:t>ähidemokratiasta sitova </a:t>
            </a:r>
            <a:r>
              <a:rPr lang="fi-FI" sz="2300" dirty="0" smtClean="0"/>
              <a:t>velvoite lakiin: Asukkaat valitsevat aluelautakunnat/kunnanosavaltuustot. Niille valtaa </a:t>
            </a:r>
            <a:r>
              <a:rPr lang="fi-FI" sz="2300" b="1" dirty="0" smtClean="0"/>
              <a:t>osallistuvalla budjetoinnilla</a:t>
            </a:r>
            <a:r>
              <a:rPr lang="fi-FI" sz="2300" dirty="0" smtClean="0"/>
              <a:t> lähipalveluissa ja asuinalueen kehittämisessä. 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fi-FI" sz="2300" b="1" dirty="0" smtClean="0"/>
              <a:t>Sitova kansanäänestys</a:t>
            </a:r>
            <a:r>
              <a:rPr lang="fi-FI" sz="2300" dirty="0" smtClean="0"/>
              <a:t>, mahdollisuus pitää se vaalien yhteydessä.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fi-FI" sz="2300" b="1" dirty="0" smtClean="0"/>
              <a:t>Valtuutettujen määrää </a:t>
            </a:r>
            <a:r>
              <a:rPr lang="fi-FI" sz="2300" dirty="0" smtClean="0"/>
              <a:t>ei pidä vähentää. Poliittisen keskustelun ja avoimuuden takia kokouksia ei pidä korvata sähköisillä kokouksilla.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fi-FI" sz="2300" dirty="0" smtClean="0"/>
              <a:t>Valtuutettuja (ja ryhmiä) ei saa asettaa eriarvoiseen asemaan tekemällä keskeisissä tehtävissä luottamushenkilöistä palkallisia. 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fi-FI" sz="2300" dirty="0" smtClean="0"/>
              <a:t>Otto-oikeus pitää olla myös lautakunnilla ja valtuustolla.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fi-FI" sz="2300" b="1" dirty="0"/>
              <a:t>L</a:t>
            </a:r>
            <a:r>
              <a:rPr lang="fi-FI" sz="2300" b="1" dirty="0" smtClean="0"/>
              <a:t>iikelaitosten yhtiöittämisvelvoite pois </a:t>
            </a:r>
            <a:r>
              <a:rPr lang="fi-FI" sz="2300" dirty="0" smtClean="0"/>
              <a:t>(tai rajata se poikkeuksiin).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fi-FI" sz="2300" dirty="0"/>
              <a:t>P</a:t>
            </a:r>
            <a:r>
              <a:rPr lang="fi-FI" sz="2300" dirty="0" smtClean="0"/>
              <a:t>alvelujen tietoinen </a:t>
            </a:r>
            <a:r>
              <a:rPr lang="fi-FI" sz="2300" b="1" dirty="0" smtClean="0"/>
              <a:t>alibudjetointi tulee kieltää </a:t>
            </a:r>
            <a:r>
              <a:rPr lang="fi-FI" sz="2300" dirty="0" smtClean="0"/>
              <a:t>lailla. Valtion velvollisuus turvata riittävä rahoitus (vrt. perustuslain velvoite).</a:t>
            </a:r>
            <a:endParaRPr lang="fi-FI" sz="2300" dirty="0"/>
          </a:p>
        </p:txBody>
      </p:sp>
    </p:spTree>
    <p:extLst>
      <p:ext uri="{BB962C8B-B14F-4D97-AF65-F5344CB8AC3E}">
        <p14:creationId xmlns:p14="http://schemas.microsoft.com/office/powerpoint/2010/main" val="22164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692696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rgbClr val="FF0000"/>
                </a:solidFill>
              </a:rPr>
              <a:t>Osallistuva demokratia</a:t>
            </a:r>
            <a:endParaRPr lang="fi-FI" sz="3600" b="1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83264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fi-FI" sz="2500" dirty="0" err="1" smtClean="0"/>
              <a:t>Sote-päätöksistä</a:t>
            </a:r>
            <a:r>
              <a:rPr lang="fi-FI" sz="2500" dirty="0" smtClean="0"/>
              <a:t>, kouluverkon karsimisesta </a:t>
            </a:r>
            <a:r>
              <a:rPr lang="fi-FI" sz="2500" dirty="0" err="1" smtClean="0"/>
              <a:t>jne</a:t>
            </a:r>
            <a:r>
              <a:rPr lang="fi-FI" sz="2500" dirty="0" smtClean="0"/>
              <a:t> tulee tärkeitä </a:t>
            </a:r>
            <a:r>
              <a:rPr lang="fi-FI" sz="2500" b="1" dirty="0" smtClean="0"/>
              <a:t>paikallisia kamppailukysymyksiä,</a:t>
            </a:r>
            <a:r>
              <a:rPr lang="fi-FI" sz="2500" dirty="0" smtClean="0"/>
              <a:t> kyse on koko hyvinvointimallista.</a:t>
            </a:r>
            <a:endParaRPr lang="fi-FI" sz="2500" dirty="0"/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fi-FI" sz="2500" dirty="0" smtClean="0"/>
              <a:t>Konkreettisilla teoilla lähipalvelujen puolustamisessa, voimme koota liikkeitä ja yhteistoimintaa. Se on </a:t>
            </a:r>
            <a:r>
              <a:rPr lang="fi-FI" sz="2500" b="1" dirty="0" smtClean="0"/>
              <a:t>osallistuvan demokratian </a:t>
            </a:r>
            <a:r>
              <a:rPr lang="fi-FI" sz="2500" dirty="0" smtClean="0"/>
              <a:t>perusta,  joka kasvattaa ihmisten luottamusta mahdollisuuksiin vaikuttaa ja saada valtaa päättää itse asioista. 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fi-FI" sz="2500" b="1" dirty="0" smtClean="0"/>
              <a:t>Nyt on aika tehdä kunnissa aloitteita lähidemokratiasta</a:t>
            </a:r>
            <a:r>
              <a:rPr lang="fi-FI" sz="2500" dirty="0" smtClean="0"/>
              <a:t>.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fi-FI" sz="2500" dirty="0" smtClean="0"/>
              <a:t>Esim. Rovaniemellä aluelautakunta päättää budjetin puitteissa perusopetuksesta, päivähoidosta, kotihoidosta sekä kulttuuri-, liikunta- ja nuorisotoimista. Kyläkokoukset tekevät esitykset lautakuntien jäsenistä, jotka valtuusto nimeää.</a:t>
            </a:r>
            <a:endParaRPr lang="fi-FI" sz="2500" dirty="0"/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fi-FI" sz="2500" dirty="0" smtClean="0"/>
              <a:t>Voimme </a:t>
            </a:r>
            <a:r>
              <a:rPr lang="fi-FI" sz="2500" b="1" dirty="0" smtClean="0"/>
              <a:t>koota laajapohjaisia aloitteita ja kehittää eteenpäin Rovaniemen mallia </a:t>
            </a:r>
            <a:r>
              <a:rPr lang="fi-FI" sz="2500" dirty="0" smtClean="0"/>
              <a:t>osallistuvalla budjetoinnilla ja asukkaiden kokonaan itse valitsemilla edustajilla. Ja luoda näin pohjaa ”2000-luvun neuvostoille”. </a:t>
            </a:r>
          </a:p>
          <a:p>
            <a:pPr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fi-FI" sz="2400" dirty="0" smtClean="0"/>
              <a:t>Lisätietoja pamfletista ”</a:t>
            </a:r>
            <a:r>
              <a:rPr lang="fi-FI" sz="2400" i="1" dirty="0" smtClean="0"/>
              <a:t>Markkinoiden vai ihmisen hyväksi?” </a:t>
            </a:r>
            <a:r>
              <a:rPr lang="fi-FI" sz="2400" dirty="0" smtClean="0"/>
              <a:t>, Yrjö Hakanen, luettavissa maksutta netissä</a:t>
            </a:r>
            <a:r>
              <a:rPr lang="fi-FI" sz="2400" i="1" dirty="0" smtClean="0"/>
              <a:t> </a:t>
            </a:r>
            <a:r>
              <a:rPr lang="fi-FI" sz="2400" dirty="0" smtClean="0">
                <a:solidFill>
                  <a:schemeClr val="tx2"/>
                </a:solidFill>
              </a:rPr>
              <a:t>www.kaks.fi/node/6762</a:t>
            </a:r>
          </a:p>
        </p:txBody>
      </p:sp>
    </p:spTree>
    <p:extLst>
      <p:ext uri="{BB962C8B-B14F-4D97-AF65-F5344CB8AC3E}">
        <p14:creationId xmlns:p14="http://schemas.microsoft.com/office/powerpoint/2010/main" val="140156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450</Words>
  <Application>Microsoft Office PowerPoint</Application>
  <PresentationFormat>Näytössä katseltava diaesitys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Kuntalain uudistus ja osallistuva demokratia</vt:lpstr>
      <vt:lpstr>Esitys uudeksi kuntalaiksi </vt:lpstr>
      <vt:lpstr>…. esitys kuntalaiksi</vt:lpstr>
      <vt:lpstr>SKP:n esityksiä kuntalakiin                                                              http://skp.fi/2014-16-9/skp-esittaa-kuntalakiin-velvoitetta-lahidemokratiasta</vt:lpstr>
      <vt:lpstr>Osallistuva demokratia</vt:lpstr>
    </vt:vector>
  </TitlesOfParts>
  <Company>Helsingin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Kuntalain uudistus ja osallistuva demokratia</dc:title>
  <dc:creator>Luhti</dc:creator>
  <cp:lastModifiedBy>Luhti</cp:lastModifiedBy>
  <cp:revision>23</cp:revision>
  <cp:lastPrinted>2014-09-26T11:30:51Z</cp:lastPrinted>
  <dcterms:created xsi:type="dcterms:W3CDTF">2014-09-26T07:26:38Z</dcterms:created>
  <dcterms:modified xsi:type="dcterms:W3CDTF">2014-09-27T21:31:16Z</dcterms:modified>
</cp:coreProperties>
</file>